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047" autoAdjust="0"/>
  </p:normalViewPr>
  <p:slideViewPr>
    <p:cSldViewPr>
      <p:cViewPr varScale="1">
        <p:scale>
          <a:sx n="52" d="100"/>
          <a:sy n="52" d="100"/>
        </p:scale>
        <p:origin x="-189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F5FFD6-47EC-4E98-94A4-745B89F4A78C}" type="datetimeFigureOut">
              <a:rPr lang="en-US" smtClean="0"/>
              <a:pPr/>
              <a:t>9/24/2020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6ACFF4-A17A-42CC-9345-F3F09955B377}" type="slidenum">
              <a:rPr lang="en-US" smtClean="0"/>
              <a:pPr/>
              <a:t>‹#›</a:t>
            </a:fld>
            <a:endParaRPr lang="en-US"/>
          </a:p>
        </p:txBody>
      </p:sp>
    </p:spTree>
    <p:extLst>
      <p:ext uri="{BB962C8B-B14F-4D97-AF65-F5344CB8AC3E}">
        <p14:creationId xmlns:p14="http://schemas.microsoft.com/office/powerpoint/2010/main" val="365205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6ACFF4-A17A-42CC-9345-F3F09955B37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Department</a:t>
            </a:r>
            <a:r>
              <a:rPr lang="en-US" baseline="0" dirty="0" smtClean="0">
                <a:latin typeface="Times New Roman" pitchFamily="18" charset="0"/>
                <a:cs typeface="Times New Roman" pitchFamily="18" charset="0"/>
              </a:rPr>
              <a:t> of Health and Human Services has various branches which support the well functioning of the health sector in delivering services to the American citizens. </a:t>
            </a:r>
            <a:r>
              <a:rPr lang="en-US" dirty="0" smtClean="0">
                <a:latin typeface="Times New Roman" pitchFamily="18" charset="0"/>
                <a:cs typeface="Times New Roman" pitchFamily="18" charset="0"/>
              </a:rPr>
              <a:t>The Centers for Disease Control is the main assessment</a:t>
            </a:r>
            <a:r>
              <a:rPr lang="en-US" baseline="0" dirty="0" smtClean="0">
                <a:latin typeface="Times New Roman" pitchFamily="18" charset="0"/>
                <a:cs typeface="Times New Roman" pitchFamily="18" charset="0"/>
              </a:rPr>
              <a:t> and epidemiological unit for the nation. It directly serves the American citizens as well as providing technical support to states and localities across the country. The National Center for Health Statistics which is incorporated within CDC is tasked with collecting, analyzing, and disseminating health information. The Agency for Toxic Substances and Disease Registry is also an assessment unit that focuses on environmentally related diseases. The Food and Drug Administration tests and assesses the safety of foods, drugs and consumer goods and sets standards for safe usage of these items. The National Institutes of Health conducts research and supports research programs across the country. The Health Resources and Services Administration is mainly concerned with resources development and health manpower.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government</a:t>
            </a:r>
            <a:r>
              <a:rPr lang="en-US" baseline="0" dirty="0" smtClean="0">
                <a:latin typeface="Times New Roman" pitchFamily="18" charset="0"/>
                <a:cs typeface="Times New Roman" pitchFamily="18" charset="0"/>
              </a:rPr>
              <a:t> is the major institutional player in the health care system. The government acts as the regulator of this sector. It is the role of the government to ensure policies are enacted to regulate the health system. Also, the government should ensure the financing of this sector in order to ensure the smooth running of the health care provision. Moreover, the government should guarantee public health protection. This should be achieved by collecting and disseminating information about the country’s health and delivery systems. Another major industry player in this sector is enterprises including those for profit, nonprofit, payers and suppliers, among others. These may be interest groups which are interested in pushing certain agendas in public health. They may seek to keep the government in check in terms of ensuring better health services are provided to members of the public. In other cases, these enterprises may push for their own agendas in order to gain profit. It is important for industry players to ensure there is no conflict of interests. Competing interest of actors in this industry have led to weak public health outcomes.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Interest</a:t>
            </a:r>
            <a:r>
              <a:rPr lang="en-US" baseline="0" dirty="0" smtClean="0">
                <a:latin typeface="Times New Roman" pitchFamily="18" charset="0"/>
                <a:cs typeface="Times New Roman" pitchFamily="18" charset="0"/>
              </a:rPr>
              <a:t> groups play a significant role in reforming the healthcare industry in America. These groups are involved in lobbying which implies directly influencing public officials in their decisions regarding legislation. These groups are also involved in grassroots mobilization whereby they seek to influence officials indirectly by visiting their constituencies. They are also involved in shaping public opinion where they campaign to champion for an issue. Funds from interest groups are mainly utilized for lobbying and on campaign contributions in the healthcare industry. There are also a list of stakeholders concerned with health care reform and includes those outside the healthcare system including insurance corporations, labor unions, chamber of commerce and a number of consumer groups. These notable interest groups seek to address issues such as universal healthcare provision, national health insurance, among other fundamental issues in healthcare reform. In as much as these groups champion for such issues in the health industry, it can not be ignored that some have malicious interests in making profits for their organizations. It is therefore the role of the government to ensure that there is no conflict of interest in delivering the essential health services for the citizens.</a:t>
            </a:r>
            <a:r>
              <a:rPr lang="en-US" baseline="0" dirty="0" smtClean="0"/>
              <a:t>   </a:t>
            </a:r>
            <a:r>
              <a:rPr lang="en-US" dirty="0" smtClean="0"/>
              <a:t> </a:t>
            </a:r>
            <a:endParaRPr lang="en-US" dirty="0"/>
          </a:p>
        </p:txBody>
      </p:sp>
      <p:sp>
        <p:nvSpPr>
          <p:cNvPr id="4" name="Slide Number Placeholder 3"/>
          <p:cNvSpPr>
            <a:spLocks noGrp="1"/>
          </p:cNvSpPr>
          <p:nvPr>
            <p:ph type="sldNum" sz="quarter" idx="10"/>
          </p:nvPr>
        </p:nvSpPr>
        <p:spPr/>
        <p:txBody>
          <a:bodyPr/>
          <a:lstStyle/>
          <a:p>
            <a:fld id="{DD6ACFF4-A17A-42CC-9345-F3F09955B37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It</a:t>
            </a:r>
            <a:r>
              <a:rPr lang="en-US" baseline="0" dirty="0" smtClean="0">
                <a:latin typeface="Times New Roman" pitchFamily="18" charset="0"/>
                <a:cs typeface="Times New Roman" pitchFamily="18" charset="0"/>
              </a:rPr>
              <a:t> is with no doubt that every healthcare system in the world today is battling to control the spread of </a:t>
            </a:r>
            <a:r>
              <a:rPr lang="en-US" baseline="0" dirty="0" err="1" smtClean="0">
                <a:latin typeface="Times New Roman" pitchFamily="18" charset="0"/>
                <a:cs typeface="Times New Roman" pitchFamily="18" charset="0"/>
              </a:rPr>
              <a:t>Coronavirus</a:t>
            </a:r>
            <a:r>
              <a:rPr lang="en-US" baseline="0" dirty="0" smtClean="0">
                <a:latin typeface="Times New Roman" pitchFamily="18" charset="0"/>
                <a:cs typeface="Times New Roman" pitchFamily="18" charset="0"/>
              </a:rPr>
              <a:t> within their borders. The healthcare system in the United States today has not been left behind in trying to control the disease with many deaths reported in the country and still more people getting infected. No doubt the CDC together with other organizations in the country are strained to try to find the cure for the disease and it is a major challenge for the healthcare industry. Another pressing issue is that many people especially in vulnerable communities lack access to quality healthcare. This is due to a number of reasons including high cost of care, lack of insurance coverage, among other issues. When people cannot access quality healthcare, the effects can be substantial. This can lead to a financial burden on both individuals and the healthcare system as a whole. Another major concern in the country is that there are increased cases of violence which leaves many people traumatized. Recent mass shootings and other violent crimes including murder and rape leave people traumatized which impacts on the health of individuals. Also, many people in America lack access to healthy and affordable nutrition. According to reports by the CDC, most households were food insecure at some point in 2014.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r>
              <a:rPr lang="en-US" dirty="0" smtClean="0">
                <a:latin typeface="Times New Roman" pitchFamily="18" charset="0"/>
                <a:cs typeface="Times New Roman" pitchFamily="18" charset="0"/>
              </a:rPr>
              <a:t>Expanded healthcare Insurance Coverage</a:t>
            </a:r>
          </a:p>
          <a:p>
            <a:pPr>
              <a:lnSpc>
                <a:spcPct val="200000"/>
              </a:lnSpc>
            </a:pPr>
            <a:r>
              <a:rPr lang="en-US" dirty="0" smtClean="0">
                <a:latin typeface="Times New Roman" pitchFamily="18" charset="0"/>
                <a:cs typeface="Times New Roman" pitchFamily="18" charset="0"/>
              </a:rPr>
              <a:t>Prescription drug prices –Medicare </a:t>
            </a:r>
          </a:p>
          <a:p>
            <a:pPr>
              <a:lnSpc>
                <a:spcPct val="200000"/>
              </a:lnSpc>
            </a:pPr>
            <a:r>
              <a:rPr lang="en-US" dirty="0" smtClean="0">
                <a:latin typeface="Times New Roman" pitchFamily="18" charset="0"/>
                <a:cs typeface="Times New Roman" pitchFamily="18" charset="0"/>
              </a:rPr>
              <a:t>Pandemic and All-Hazards Preparedness Act</a:t>
            </a:r>
          </a:p>
          <a:p>
            <a:pPr>
              <a:lnSpc>
                <a:spcPct val="200000"/>
              </a:lnSpc>
            </a:pPr>
            <a:r>
              <a:rPr lang="en-US" dirty="0" smtClean="0">
                <a:latin typeface="Times New Roman" pitchFamily="18" charset="0"/>
                <a:cs typeface="Times New Roman" pitchFamily="18" charset="0"/>
              </a:rPr>
              <a:t>Health Care Workforce Programs  </a:t>
            </a:r>
          </a:p>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government is working on ensuring that more and more Americans are able to access healthcare insurance. There are several pieces of legislation aimed at making insurance available to as many Americans as possible. The single-payer coverage will ensure Medicare for all. Creating Medicare to be a public option would ensure all individuals and some employers receive insurance via the Affordable Care Act (ACA) insurance exchanges (</a:t>
            </a:r>
            <a:r>
              <a:rPr lang="en-US" dirty="0" smtClean="0">
                <a:latin typeface="Times New Roman" pitchFamily="18" charset="0"/>
                <a:cs typeface="Times New Roman" pitchFamily="18" charset="0"/>
              </a:rPr>
              <a:t>Macintyre,</a:t>
            </a:r>
            <a:r>
              <a:rPr lang="en-US" baseline="0" dirty="0" smtClean="0">
                <a:latin typeface="Times New Roman" pitchFamily="18" charset="0"/>
                <a:cs typeface="Times New Roman" pitchFamily="18" charset="0"/>
              </a:rPr>
              <a:t> 2001). Another policy that is being currently proposed is that which will ensure people are able to afford prescription drugs. Patients as well as physicians have been angered for years as a result of escalating prices of prescription drugs. For this reason, the Congress and the administration have began working on a policy through the Medicare act which will ensure </a:t>
            </a:r>
            <a:r>
              <a:rPr lang="en-US" baseline="0" dirty="0" err="1" smtClean="0">
                <a:latin typeface="Times New Roman" pitchFamily="18" charset="0"/>
                <a:cs typeface="Times New Roman" pitchFamily="18" charset="0"/>
              </a:rPr>
              <a:t>opioids</a:t>
            </a:r>
            <a:r>
              <a:rPr lang="en-US" baseline="0" dirty="0" smtClean="0">
                <a:latin typeface="Times New Roman" pitchFamily="18" charset="0"/>
                <a:cs typeface="Times New Roman" pitchFamily="18" charset="0"/>
              </a:rPr>
              <a:t> are no longer expensive to afford. Also, a key consideration is the elimination of middle-men who have contributed to the hiking of prices of prescription drugs in the market. Also, the legal authorities are seeking to improve the country’s preparedness for pandemics such as the current COVID-19 scenario across the globe. Congress is seeking to improve funding to public health organizations in order for them to develop countermeasures to pandemics. Moreover, health care workforce programs will ensure healthcare facilities are equipped with the necessary equipment in order to improve service delivery.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D6ACFF4-A17A-42CC-9345-F3F09955B37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Assuring adequate</a:t>
            </a:r>
            <a:r>
              <a:rPr lang="en-US" baseline="0" dirty="0" smtClean="0">
                <a:latin typeface="Times New Roman" pitchFamily="18" charset="0"/>
                <a:cs typeface="Times New Roman" pitchFamily="18" charset="0"/>
              </a:rPr>
              <a:t> local public health infrastructure implies ensuring community mobilization, policy development, public health research, quality improvement, among other things. All this is aimed at ensuring proper service delivery to the people. Also, public health promotes activities that improve health in a population such as investing in healthy families, promoting safe environments, and educational programs aimed teaching people on the need to embrace healthy living.  Also, prevention of communicable diseases is a core consideration for safe neighborhoods. Implementing control measures can go a long way in curbing the spread of diseases in communities. Keeping the environment safe means addressing aspects of the environment that pose threats to human health. This may include monitoring air and water quality. In addition, emergency response means preparing for incidences and assist communities in recovery programs. Assuring health services implies ensuring health care facilities are well staffed to meet the demands of patients, and mobilizing the community members improve health services.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On</a:t>
            </a:r>
            <a:r>
              <a:rPr lang="en-US" baseline="0" dirty="0" smtClean="0">
                <a:latin typeface="Times New Roman" pitchFamily="18" charset="0"/>
                <a:cs typeface="Times New Roman" pitchFamily="18" charset="0"/>
              </a:rPr>
              <a:t>e of the major trends in the public health is the aging population of the American citizens. Many people in the U.S. are aging faster and aging means that their immune system is vulnerable to many diseases. It implies that the healthcare system needs to be prepared to carter for the needs of the aging population in homes and other health care facilities. Another trend is the issues of policy changes which impacts on health delivery systems. For example, a policy such as Affordable Healthcare Act is impacting the way services are delivered in health care facilities. Individuals who are unable to access insurance don’t get proper services in health care facilities. This a trend that will continue given the administration has not settled on the issue of repealing the </a:t>
            </a:r>
            <a:r>
              <a:rPr lang="en-US" baseline="0" dirty="0" err="1" smtClean="0">
                <a:latin typeface="Times New Roman" pitchFamily="18" charset="0"/>
                <a:cs typeface="Times New Roman" pitchFamily="18" charset="0"/>
              </a:rPr>
              <a:t>Obamacare</a:t>
            </a:r>
            <a:r>
              <a:rPr lang="en-US" baseline="0" dirty="0" smtClean="0">
                <a:latin typeface="Times New Roman" pitchFamily="18" charset="0"/>
                <a:cs typeface="Times New Roman" pitchFamily="18" charset="0"/>
              </a:rPr>
              <a:t> Act. Also, technological trends are revolutionizing service delivery in the health care facilities. Today, many hospitals are able to deliver complex services to patients thanks to advanced technology. As the world becomes creative, so will the hospitals advance in their service delivery. In addition, the American demographics are changing in terms of racial/ethnic distribution. Minority communities are advocating for better health care services in their communities. This is a wake-up call for the administration to ensure equity in health care provision.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One of the major challenges facing</a:t>
            </a:r>
            <a:r>
              <a:rPr lang="en-US" baseline="0" dirty="0" smtClean="0">
                <a:latin typeface="Times New Roman" pitchFamily="18" charset="0"/>
                <a:cs typeface="Times New Roman" pitchFamily="18" charset="0"/>
              </a:rPr>
              <a:t> public health is the issue of ensuring health care is provided for all in society. Racial and ethnic disparities highlight that minority communities suffer disproportionately in basic health indicators (Thacker, 2012). For example, African Americans and Latinos exhibit higher rates of infant mortality and chronic diseases as compared to the whites. People with special needs also are over-looked in the health care system. Therefore, it is a challenge for the government to ensure these vulnerable members of society receive better health care services just like the majority population in society. Also, the health care system faces the challenge of keeping up with the trend in technology which is revolutionizing the health care system. It is therefore important to embrace technology which will help save many lives. Another key challenge in oversight management in the health care system. for example, price control has been a key challenge whereby prices being offered for essential services vary in different health care facilities. The government needs to ensure there is transparency in the industry. Also, it is challenging for the government to ensure all citizens receive better health care through the provision of better infrastructure and better policies. For example, the government has been challenged with the issues of ensuring every individual is covered with health insurance. Of course these comes with the issue of financing reforms, which is also another major concern for the government.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One of the opportunities that public</a:t>
            </a:r>
            <a:r>
              <a:rPr lang="en-US" baseline="0" dirty="0" smtClean="0">
                <a:latin typeface="Times New Roman" pitchFamily="18" charset="0"/>
                <a:cs typeface="Times New Roman" pitchFamily="18" charset="0"/>
              </a:rPr>
              <a:t> health sector needs to grab is implementing the health impact assessments. This will ensure better conditions in neighborhoods and ensure the functioning of social and economic policies that directly impact at the population level. With an evidence base and appropriate measurement tools, health impact can be assessed in a broad spectrum hence ensure all members of community irrespective of ethnic affiliation receive better health services. Also, the health care system needs to take advantage of advanced technology to improve service delivery. The government needs to invest in modernized health information technology to help in service delivery. Telemedicine can help bring health services to people in their homes and communities. Another opportunity for the health care system is to ensure community involvement in the area of health provision. Such a program would improve performance by supporting planning, supplementing resources and promoting standards.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Public</a:t>
            </a:r>
            <a:r>
              <a:rPr lang="en-US" baseline="0" dirty="0" smtClean="0">
                <a:latin typeface="Times New Roman" pitchFamily="18" charset="0"/>
                <a:cs typeface="Times New Roman" pitchFamily="18" charset="0"/>
              </a:rPr>
              <a:t> health is one of the major federal level field in the country. The health care in the United States has various organizations which collaborate in order to ensure better health delivery to members of the public. The CDC, for example, ensures protects members of community from health hazards. Besides, there are institutional players who have a role in public health. Interest groups are major players in public health and they advocate for reforms which shape public health. They may serve the interests of the public or personal interests. Apart from this, public health sector is currently grappling major issues. The main issue today is the COVID-9 pandemic which has with no doubt tested the preparedness of health care services in many counties across the globe. The country has been tested in terms of capacity to fund research programs, adequate staffing in health care facilities, and overall deliver better services to citizens. In the wake of such issues, the government is working on major policies which will transform this industry. One of the policies is aimed at ensuring all Americans get access to health insurance. Among the major trends in public health is the issues of technology which is also a challenge. In much as it is a challenges, this sector needs to seize this opportunity in order to realize better service delivery to patients.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D6ACFF4-A17A-42CC-9345-F3F09955B377}"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8B6346A-E10F-4D8A-BF11-A10065DCAAF2}"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D5664-6C1D-497F-B73A-AB8AD449BAC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B6346A-E10F-4D8A-BF11-A10065DCAAF2}"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8B6346A-E10F-4D8A-BF11-A10065DCAAF2}"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D5664-6C1D-497F-B73A-AB8AD449BAC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8B6346A-E10F-4D8A-BF11-A10065DCAAF2}"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8B6346A-E10F-4D8A-BF11-A10065DCAAF2}" type="datetimeFigureOut">
              <a:rPr lang="en-US" smtClean="0"/>
              <a:pPr/>
              <a:t>9/24/2020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B6346A-E10F-4D8A-BF11-A10065DCAAF2}" type="datetimeFigureOut">
              <a:rPr lang="en-US" smtClean="0"/>
              <a:pPr/>
              <a:t>9/24/2020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B6346A-E10F-4D8A-BF11-A10065DCAAF2}" type="datetimeFigureOut">
              <a:rPr lang="en-US" smtClean="0"/>
              <a:pPr/>
              <a:t>9/24/2020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8B6346A-E10F-4D8A-BF11-A10065DCAAF2}"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D5664-6C1D-497F-B73A-AB8AD449BAC1}"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8B6346A-E10F-4D8A-BF11-A10065DCAAF2}" type="datetimeFigureOut">
              <a:rPr lang="en-US" smtClean="0"/>
              <a:pPr/>
              <a:t>9/24/2020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7B0D5664-6C1D-497F-B73A-AB8AD449BA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B6346A-E10F-4D8A-BF11-A10065DCAAF2}"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B6346A-E10F-4D8A-BF11-A10065DCAAF2}" type="datetimeFigureOut">
              <a:rPr lang="en-US" smtClean="0"/>
              <a:pPr/>
              <a:t>9/24/2020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7B0D5664-6C1D-497F-B73A-AB8AD449BA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8B6346A-E10F-4D8A-BF11-A10065DCAAF2}" type="datetimeFigureOut">
              <a:rPr lang="en-US" smtClean="0"/>
              <a:pPr/>
              <a:t>9/24/2020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B0D5664-6C1D-497F-B73A-AB8AD449BA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PUBLIC POLICY</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FEDERAL PUBLIC HEALTH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Primary Organizational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Centers for Disease Control</a:t>
            </a:r>
          </a:p>
          <a:p>
            <a:r>
              <a:rPr lang="en-US" dirty="0" smtClean="0">
                <a:latin typeface="Times New Roman" pitchFamily="18" charset="0"/>
                <a:cs typeface="Times New Roman" pitchFamily="18" charset="0"/>
              </a:rPr>
              <a:t>National Institutes of Health</a:t>
            </a:r>
          </a:p>
          <a:p>
            <a:r>
              <a:rPr lang="en-US" dirty="0" smtClean="0">
                <a:latin typeface="Times New Roman" pitchFamily="18" charset="0"/>
                <a:cs typeface="Times New Roman" pitchFamily="18" charset="0"/>
              </a:rPr>
              <a:t>The Food and Drug Administration</a:t>
            </a:r>
          </a:p>
          <a:p>
            <a:r>
              <a:rPr lang="en-US" dirty="0" smtClean="0">
                <a:latin typeface="Times New Roman" pitchFamily="18" charset="0"/>
                <a:cs typeface="Times New Roman" pitchFamily="18" charset="0"/>
              </a:rPr>
              <a:t>The Health Resources and Services Administration</a:t>
            </a:r>
          </a:p>
          <a:p>
            <a:r>
              <a:rPr lang="en-US" dirty="0" smtClean="0">
                <a:latin typeface="Times New Roman" pitchFamily="18" charset="0"/>
                <a:cs typeface="Times New Roman" pitchFamily="18" charset="0"/>
              </a:rPr>
              <a:t>The Alcohol, Drug Abuse, Mental Health Administration</a:t>
            </a:r>
          </a:p>
          <a:p>
            <a:r>
              <a:rPr lang="en-US" dirty="0" smtClean="0">
                <a:latin typeface="Times New Roman" pitchFamily="18" charset="0"/>
                <a:cs typeface="Times New Roman" pitchFamily="18" charset="0"/>
              </a:rPr>
              <a:t>The Agency for Toxic Substances and Disease Registry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Institutional Players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Government-regulator</a:t>
            </a:r>
          </a:p>
          <a:p>
            <a:pPr>
              <a:lnSpc>
                <a:spcPct val="200000"/>
              </a:lnSpc>
            </a:pPr>
            <a:r>
              <a:rPr lang="en-US" dirty="0" smtClean="0">
                <a:latin typeface="Times New Roman" pitchFamily="18" charset="0"/>
                <a:cs typeface="Times New Roman" pitchFamily="18" charset="0"/>
              </a:rPr>
              <a:t>Enterprises (nonprofit, for profit and government providers, payers and suppliers)</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52728"/>
          </a:xfrm>
        </p:spPr>
        <p:txBody>
          <a:bodyPr/>
          <a:lstStyle/>
          <a:p>
            <a:pPr algn="ctr"/>
            <a:r>
              <a:rPr lang="en-US" dirty="0" smtClean="0">
                <a:latin typeface="Times New Roman" pitchFamily="18" charset="0"/>
                <a:cs typeface="Times New Roman" pitchFamily="18" charset="0"/>
              </a:rPr>
              <a:t>Key Interest Groups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latin typeface="Times New Roman" pitchFamily="18" charset="0"/>
                <a:cs typeface="Times New Roman" pitchFamily="18" charset="0"/>
              </a:rPr>
              <a:t>Advocacy Groups </a:t>
            </a:r>
          </a:p>
          <a:p>
            <a:pPr marL="514350" indent="-514350">
              <a:buFont typeface="Wingdings" pitchFamily="2" charset="2"/>
              <a:buChar char="Ø"/>
            </a:pPr>
            <a:r>
              <a:rPr lang="en-US" dirty="0" smtClean="0">
                <a:latin typeface="Times New Roman" pitchFamily="18" charset="0"/>
                <a:cs typeface="Times New Roman" pitchFamily="18" charset="0"/>
              </a:rPr>
              <a:t>American Medical Student Association</a:t>
            </a:r>
          </a:p>
          <a:p>
            <a:pPr marL="514350" indent="-514350">
              <a:buFont typeface="Wingdings" pitchFamily="2" charset="2"/>
              <a:buChar char="Ø"/>
            </a:pPr>
            <a:r>
              <a:rPr lang="en-US" dirty="0" smtClean="0">
                <a:latin typeface="Times New Roman" pitchFamily="18" charset="0"/>
                <a:cs typeface="Times New Roman" pitchFamily="18" charset="0"/>
              </a:rPr>
              <a:t>American Nurses Association</a:t>
            </a:r>
          </a:p>
          <a:p>
            <a:pPr marL="514350" indent="-514350">
              <a:buFont typeface="Wingdings" pitchFamily="2" charset="2"/>
              <a:buChar char="Ø"/>
            </a:pPr>
            <a:r>
              <a:rPr lang="en-US" dirty="0" smtClean="0">
                <a:latin typeface="Times New Roman" pitchFamily="18" charset="0"/>
                <a:cs typeface="Times New Roman" pitchFamily="18" charset="0"/>
              </a:rPr>
              <a:t>National Coalition on Health care</a:t>
            </a:r>
          </a:p>
          <a:p>
            <a:pPr marL="514350" indent="-514350">
              <a:buFont typeface="Wingdings" pitchFamily="2" charset="2"/>
              <a:buChar char="Ø"/>
            </a:pPr>
            <a:r>
              <a:rPr lang="en-US" dirty="0" smtClean="0">
                <a:latin typeface="Times New Roman" pitchFamily="18" charset="0"/>
                <a:cs typeface="Times New Roman" pitchFamily="18" charset="0"/>
              </a:rPr>
              <a:t>Campaign for Better Health Care, etc. </a:t>
            </a:r>
          </a:p>
          <a:p>
            <a:pPr marL="514350" indent="-514350">
              <a:buNone/>
            </a:pPr>
            <a:r>
              <a:rPr lang="en-US" dirty="0" smtClean="0">
                <a:latin typeface="Times New Roman" pitchFamily="18" charset="0"/>
                <a:cs typeface="Times New Roman" pitchFamily="18" charset="0"/>
              </a:rPr>
              <a:t>2. Policy Institutes </a:t>
            </a:r>
          </a:p>
          <a:p>
            <a:pPr marL="514350" indent="-514350">
              <a:buFont typeface="Wingdings" pitchFamily="2" charset="2"/>
              <a:buChar char="Ø"/>
            </a:pPr>
            <a:r>
              <a:rPr lang="en-US" dirty="0" smtClean="0">
                <a:latin typeface="Times New Roman" pitchFamily="18" charset="0"/>
                <a:cs typeface="Times New Roman" pitchFamily="18" charset="0"/>
              </a:rPr>
              <a:t>Commonwealth Fund</a:t>
            </a:r>
          </a:p>
          <a:p>
            <a:pPr marL="514350" indent="-514350">
              <a:buFont typeface="Wingdings" pitchFamily="2" charset="2"/>
              <a:buChar char="Ø"/>
            </a:pPr>
            <a:r>
              <a:rPr lang="en-US" dirty="0" smtClean="0">
                <a:latin typeface="Times New Roman" pitchFamily="18" charset="0"/>
                <a:cs typeface="Times New Roman" pitchFamily="18" charset="0"/>
              </a:rPr>
              <a:t>The Heritage Foundation </a:t>
            </a:r>
          </a:p>
          <a:p>
            <a:pPr marL="514350" indent="-514350">
              <a:buFont typeface="Wingdings" pitchFamily="2" charset="2"/>
              <a:buChar char="Ø"/>
            </a:pPr>
            <a:r>
              <a:rPr lang="en-US" dirty="0" smtClean="0">
                <a:latin typeface="Times New Roman" pitchFamily="18" charset="0"/>
                <a:cs typeface="Times New Roman" pitchFamily="18" charset="0"/>
              </a:rPr>
              <a:t>The Heartland Institute, etc. </a:t>
            </a:r>
          </a:p>
          <a:p>
            <a:pPr marL="514350" indent="-514350">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Present Pressing Issues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smtClean="0">
                <a:latin typeface="Times New Roman" pitchFamily="18" charset="0"/>
                <a:cs typeface="Times New Roman" pitchFamily="18" charset="0"/>
              </a:rPr>
              <a:t>Emergence of COVID-19</a:t>
            </a:r>
          </a:p>
          <a:p>
            <a:pPr>
              <a:lnSpc>
                <a:spcPct val="200000"/>
              </a:lnSpc>
            </a:pPr>
            <a:r>
              <a:rPr lang="en-US" dirty="0" smtClean="0">
                <a:latin typeface="Times New Roman" pitchFamily="18" charset="0"/>
                <a:cs typeface="Times New Roman" pitchFamily="18" charset="0"/>
              </a:rPr>
              <a:t>Disparities in Healthcare Access</a:t>
            </a:r>
          </a:p>
          <a:p>
            <a:pPr>
              <a:lnSpc>
                <a:spcPct val="200000"/>
              </a:lnSpc>
            </a:pPr>
            <a:r>
              <a:rPr lang="en-US" dirty="0" smtClean="0">
                <a:latin typeface="Times New Roman" pitchFamily="18" charset="0"/>
                <a:cs typeface="Times New Roman" pitchFamily="18" charset="0"/>
              </a:rPr>
              <a:t>Violence and Trauma  </a:t>
            </a:r>
          </a:p>
          <a:p>
            <a:pPr>
              <a:lnSpc>
                <a:spcPct val="200000"/>
              </a:lnSpc>
            </a:pPr>
            <a:r>
              <a:rPr lang="en-US" dirty="0" smtClean="0">
                <a:latin typeface="Times New Roman" pitchFamily="18" charset="0"/>
                <a:cs typeface="Times New Roman" pitchFamily="18" charset="0"/>
              </a:rPr>
              <a:t>Food Insecurity</a:t>
            </a:r>
          </a:p>
          <a:p>
            <a:pPr>
              <a:lnSpc>
                <a:spcPct val="200000"/>
              </a:lnSpc>
            </a:pPr>
            <a:r>
              <a:rPr lang="en-US" dirty="0" smtClean="0">
                <a:latin typeface="Times New Roman" pitchFamily="18" charset="0"/>
                <a:cs typeface="Times New Roman" pitchFamily="18" charset="0"/>
              </a:rPr>
              <a:t>Prescription drug prices </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Major Policy Proposals </a:t>
            </a:r>
            <a:endParaRPr lang="en-US" dirty="0">
              <a:latin typeface="Times New Roman" pitchFamily="18" charset="0"/>
              <a:cs typeface="Times New Roman" pitchFamily="18" charset="0"/>
            </a:endParaRPr>
          </a:p>
        </p:txBody>
      </p:sp>
      <p:pic>
        <p:nvPicPr>
          <p:cNvPr id="1027" name="Picture 3"/>
          <p:cNvPicPr>
            <a:picLocks noGrp="1" noChangeAspect="1" noChangeArrowheads="1"/>
          </p:cNvPicPr>
          <p:nvPr>
            <p:ph idx="1"/>
          </p:nvPr>
        </p:nvPicPr>
        <p:blipFill>
          <a:blip r:embed="rId3"/>
          <a:srcRect/>
          <a:stretch>
            <a:fillRect/>
          </a:stretch>
        </p:blipFill>
        <p:spPr bwMode="auto">
          <a:xfrm>
            <a:off x="1371600" y="2057400"/>
            <a:ext cx="6040438" cy="3020219"/>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Public Health Responsibility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Assure adequate local public health infrastructure.</a:t>
            </a:r>
          </a:p>
          <a:p>
            <a:r>
              <a:rPr lang="en-US" dirty="0" smtClean="0">
                <a:latin typeface="Times New Roman" pitchFamily="18" charset="0"/>
                <a:cs typeface="Times New Roman" pitchFamily="18" charset="0"/>
              </a:rPr>
              <a:t>Promote healthy communities and behaviors</a:t>
            </a:r>
          </a:p>
          <a:p>
            <a:r>
              <a:rPr lang="en-US" dirty="0" smtClean="0">
                <a:latin typeface="Times New Roman" pitchFamily="18" charset="0"/>
                <a:cs typeface="Times New Roman" pitchFamily="18" charset="0"/>
              </a:rPr>
              <a:t>Prevent the spread of diseases</a:t>
            </a:r>
          </a:p>
          <a:p>
            <a:r>
              <a:rPr lang="en-US" dirty="0" smtClean="0">
                <a:latin typeface="Times New Roman" pitchFamily="18" charset="0"/>
                <a:cs typeface="Times New Roman" pitchFamily="18" charset="0"/>
              </a:rPr>
              <a:t>Protect against environmental health hazards</a:t>
            </a:r>
          </a:p>
          <a:p>
            <a:r>
              <a:rPr lang="en-US" dirty="0" smtClean="0">
                <a:latin typeface="Times New Roman" pitchFamily="18" charset="0"/>
                <a:cs typeface="Times New Roman" pitchFamily="18" charset="0"/>
              </a:rPr>
              <a:t>Prepare for and respond to emergencies</a:t>
            </a:r>
          </a:p>
          <a:p>
            <a:r>
              <a:rPr lang="en-US" dirty="0" smtClean="0">
                <a:latin typeface="Times New Roman" pitchFamily="18" charset="0"/>
                <a:cs typeface="Times New Roman" pitchFamily="18" charset="0"/>
              </a:rPr>
              <a:t>Assure health services</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Trends in Public Health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pPr>
            <a:r>
              <a:rPr lang="en-US" dirty="0" smtClean="0">
                <a:latin typeface="Times New Roman" pitchFamily="18" charset="0"/>
                <a:cs typeface="Times New Roman" pitchFamily="18" charset="0"/>
              </a:rPr>
              <a:t>Aging of the population </a:t>
            </a:r>
          </a:p>
          <a:p>
            <a:pPr>
              <a:lnSpc>
                <a:spcPct val="200000"/>
              </a:lnSpc>
            </a:pPr>
            <a:r>
              <a:rPr lang="en-US" dirty="0" smtClean="0">
                <a:latin typeface="Times New Roman" pitchFamily="18" charset="0"/>
                <a:cs typeface="Times New Roman" pitchFamily="18" charset="0"/>
              </a:rPr>
              <a:t>Changes in health care delivery systems</a:t>
            </a:r>
          </a:p>
          <a:p>
            <a:pPr>
              <a:lnSpc>
                <a:spcPct val="200000"/>
              </a:lnSpc>
            </a:pPr>
            <a:r>
              <a:rPr lang="en-US" dirty="0" smtClean="0">
                <a:latin typeface="Times New Roman" pitchFamily="18" charset="0"/>
                <a:cs typeface="Times New Roman" pitchFamily="18" charset="0"/>
              </a:rPr>
              <a:t>Explosion of information technologies</a:t>
            </a:r>
          </a:p>
          <a:p>
            <a:pPr>
              <a:lnSpc>
                <a:spcPct val="200000"/>
              </a:lnSpc>
            </a:pPr>
            <a:r>
              <a:rPr lang="en-US" dirty="0" smtClean="0">
                <a:latin typeface="Times New Roman" pitchFamily="18" charset="0"/>
                <a:cs typeface="Times New Roman" pitchFamily="18" charset="0"/>
              </a:rPr>
              <a:t>Changing needs in the public health workforce</a:t>
            </a:r>
          </a:p>
          <a:p>
            <a:pPr>
              <a:lnSpc>
                <a:spcPct val="200000"/>
              </a:lnSpc>
            </a:pPr>
            <a:r>
              <a:rPr lang="en-US" dirty="0" smtClean="0">
                <a:latin typeface="Times New Roman" pitchFamily="18" charset="0"/>
                <a:cs typeface="Times New Roman" pitchFamily="18" charset="0"/>
              </a:rPr>
              <a:t>Changing patterns in the U.S racial/ethnic demographic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Challenges in Public Health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pPr>
            <a:r>
              <a:rPr lang="en-US" dirty="0" smtClean="0">
                <a:latin typeface="Times New Roman" pitchFamily="18" charset="0"/>
                <a:cs typeface="Times New Roman" pitchFamily="18" charset="0"/>
              </a:rPr>
              <a:t>Social Determinants of Health</a:t>
            </a:r>
          </a:p>
          <a:p>
            <a:pPr>
              <a:lnSpc>
                <a:spcPct val="200000"/>
              </a:lnSpc>
            </a:pPr>
            <a:r>
              <a:rPr lang="en-US" dirty="0" smtClean="0">
                <a:latin typeface="Times New Roman" pitchFamily="18" charset="0"/>
                <a:cs typeface="Times New Roman" pitchFamily="18" charset="0"/>
              </a:rPr>
              <a:t> Health Information Technology </a:t>
            </a:r>
          </a:p>
          <a:p>
            <a:pPr>
              <a:lnSpc>
                <a:spcPct val="200000"/>
              </a:lnSpc>
            </a:pPr>
            <a:r>
              <a:rPr lang="en-US" dirty="0" smtClean="0">
                <a:latin typeface="Times New Roman" pitchFamily="18" charset="0"/>
                <a:cs typeface="Times New Roman" pitchFamily="18" charset="0"/>
              </a:rPr>
              <a:t>Health Care Accountability and Oversight</a:t>
            </a:r>
          </a:p>
          <a:p>
            <a:pPr>
              <a:lnSpc>
                <a:spcPct val="200000"/>
              </a:lnSpc>
            </a:pPr>
            <a:r>
              <a:rPr lang="en-US" dirty="0" smtClean="0">
                <a:latin typeface="Times New Roman" pitchFamily="18" charset="0"/>
                <a:cs typeface="Times New Roman" pitchFamily="18" charset="0"/>
              </a:rPr>
              <a:t>Improving the Population’s Health and Infrastructure.</a:t>
            </a:r>
          </a:p>
          <a:p>
            <a:pPr>
              <a:lnSpc>
                <a:spcPct val="200000"/>
              </a:lnSpc>
            </a:pPr>
            <a:r>
              <a:rPr lang="en-US" dirty="0" smtClean="0">
                <a:latin typeface="Times New Roman" pitchFamily="18" charset="0"/>
                <a:cs typeface="Times New Roman" pitchFamily="18" charset="0"/>
              </a:rPr>
              <a:t>Financing Comprehensive Reform  </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Opportunities in Public Health</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Health Impact Assessment</a:t>
            </a:r>
          </a:p>
          <a:p>
            <a:pPr>
              <a:lnSpc>
                <a:spcPct val="200000"/>
              </a:lnSpc>
            </a:pPr>
            <a:r>
              <a:rPr lang="en-US" dirty="0" smtClean="0">
                <a:latin typeface="Times New Roman" pitchFamily="18" charset="0"/>
                <a:cs typeface="Times New Roman" pitchFamily="18" charset="0"/>
              </a:rPr>
              <a:t>Improved technology</a:t>
            </a:r>
          </a:p>
          <a:p>
            <a:pPr>
              <a:lnSpc>
                <a:spcPct val="200000"/>
              </a:lnSpc>
            </a:pPr>
            <a:r>
              <a:rPr lang="en-US" dirty="0" smtClean="0">
                <a:latin typeface="Times New Roman" pitchFamily="18" charset="0"/>
                <a:cs typeface="Times New Roman" pitchFamily="18" charset="0"/>
              </a:rPr>
              <a:t>Community health planning and regulation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Primary organizational</a:t>
            </a:r>
          </a:p>
          <a:p>
            <a:r>
              <a:rPr lang="en-US" dirty="0" smtClean="0">
                <a:latin typeface="Times New Roman" pitchFamily="18" charset="0"/>
                <a:cs typeface="Times New Roman" pitchFamily="18" charset="0"/>
              </a:rPr>
              <a:t>Institutional players</a:t>
            </a:r>
          </a:p>
          <a:p>
            <a:r>
              <a:rPr lang="en-US" dirty="0" smtClean="0">
                <a:latin typeface="Times New Roman" pitchFamily="18" charset="0"/>
                <a:cs typeface="Times New Roman" pitchFamily="18" charset="0"/>
              </a:rPr>
              <a:t>Key interest groups</a:t>
            </a:r>
          </a:p>
          <a:p>
            <a:r>
              <a:rPr lang="en-US" dirty="0" smtClean="0">
                <a:latin typeface="Times New Roman" pitchFamily="18" charset="0"/>
                <a:cs typeface="Times New Roman" pitchFamily="18" charset="0"/>
              </a:rPr>
              <a:t>Present pressing issues</a:t>
            </a:r>
          </a:p>
          <a:p>
            <a:r>
              <a:rPr lang="en-US" dirty="0" smtClean="0">
                <a:latin typeface="Times New Roman" pitchFamily="18" charset="0"/>
                <a:cs typeface="Times New Roman" pitchFamily="18" charset="0"/>
              </a:rPr>
              <a:t>Major policy proposals </a:t>
            </a:r>
          </a:p>
          <a:p>
            <a:r>
              <a:rPr lang="en-US" dirty="0" smtClean="0">
                <a:latin typeface="Times New Roman" pitchFamily="18" charset="0"/>
                <a:cs typeface="Times New Roman" pitchFamily="18" charset="0"/>
              </a:rPr>
              <a:t>Trends</a:t>
            </a:r>
          </a:p>
          <a:p>
            <a:r>
              <a:rPr lang="en-US" dirty="0" smtClean="0">
                <a:latin typeface="Times New Roman" pitchFamily="18" charset="0"/>
                <a:cs typeface="Times New Roman" pitchFamily="18" charset="0"/>
              </a:rPr>
              <a:t>Challenges </a:t>
            </a:r>
          </a:p>
          <a:p>
            <a:r>
              <a:rPr lang="en-US" dirty="0" smtClean="0">
                <a:latin typeface="Times New Roman" pitchFamily="18" charset="0"/>
                <a:cs typeface="Times New Roman" pitchFamily="18" charset="0"/>
              </a:rPr>
              <a:t>Opportunities</a:t>
            </a:r>
          </a:p>
          <a:p>
            <a:pPr>
              <a:buNone/>
            </a:pP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itchFamily="18" charset="0"/>
                <a:cs typeface="Times New Roman" pitchFamily="18" charset="0"/>
              </a:rPr>
              <a:t>Thacker, S. B., </a:t>
            </a:r>
            <a:r>
              <a:rPr lang="en-US" dirty="0" err="1" smtClean="0">
                <a:latin typeface="Times New Roman" pitchFamily="18" charset="0"/>
                <a:cs typeface="Times New Roman" pitchFamily="18" charset="0"/>
              </a:rPr>
              <a:t>Qualters</a:t>
            </a:r>
            <a:r>
              <a:rPr lang="en-US" dirty="0" smtClean="0">
                <a:latin typeface="Times New Roman" pitchFamily="18" charset="0"/>
                <a:cs typeface="Times New Roman" pitchFamily="18" charset="0"/>
              </a:rPr>
              <a:t>, J. R., Lee, L. M., &amp; Centers for Disease Control and Prevention. (2012). Public health surveillance in the United States: evolution and challenges. </a:t>
            </a:r>
            <a:r>
              <a:rPr lang="en-US" i="1" dirty="0" smtClean="0">
                <a:latin typeface="Times New Roman" pitchFamily="18" charset="0"/>
                <a:cs typeface="Times New Roman" pitchFamily="18" charset="0"/>
              </a:rPr>
              <a:t>MMWR </a:t>
            </a:r>
            <a:r>
              <a:rPr lang="en-US" i="1" dirty="0" err="1" smtClean="0">
                <a:latin typeface="Times New Roman" pitchFamily="18" charset="0"/>
                <a:cs typeface="Times New Roman" pitchFamily="18" charset="0"/>
              </a:rPr>
              <a:t>Surveill</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Summ</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61</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Suppl</a:t>
            </a:r>
            <a:r>
              <a:rPr lang="en-US" dirty="0" smtClean="0">
                <a:latin typeface="Times New Roman" pitchFamily="18" charset="0"/>
                <a:cs typeface="Times New Roman" pitchFamily="18" charset="0"/>
              </a:rPr>
              <a:t>), 3-9.</a:t>
            </a:r>
          </a:p>
          <a:p>
            <a:r>
              <a:rPr lang="en-US" dirty="0" smtClean="0">
                <a:latin typeface="Times New Roman" pitchFamily="18" charset="0"/>
                <a:cs typeface="Times New Roman" pitchFamily="18" charset="0"/>
              </a:rPr>
              <a:t>National Center for Health Statistics (US. (2016). Health, United States, 2015: With special feature on racial and ethnic health disparities.</a:t>
            </a:r>
          </a:p>
          <a:p>
            <a:r>
              <a:rPr lang="en-US" dirty="0" smtClean="0">
                <a:latin typeface="Times New Roman" pitchFamily="18" charset="0"/>
                <a:cs typeface="Times New Roman" pitchFamily="18" charset="0"/>
              </a:rPr>
              <a:t>National Center for Health Statistics (US. (2012). Health, United States, 2011: With special feature on socioeconomic status and health.</a:t>
            </a:r>
          </a:p>
          <a:p>
            <a:r>
              <a:rPr lang="en-US" dirty="0" smtClean="0">
                <a:latin typeface="Times New Roman" pitchFamily="18" charset="0"/>
                <a:cs typeface="Times New Roman" pitchFamily="18" charset="0"/>
              </a:rPr>
              <a:t>Macintyre, S., Chalmers, I., Horton, R., &amp; Smith, R. (2001). Using evidence to inform health policy: case study. </a:t>
            </a:r>
            <a:r>
              <a:rPr lang="en-US" i="1" dirty="0" err="1" smtClean="0">
                <a:latin typeface="Times New Roman" pitchFamily="18" charset="0"/>
                <a:cs typeface="Times New Roman" pitchFamily="18" charset="0"/>
              </a:rPr>
              <a:t>Bmj</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322</a:t>
            </a:r>
            <a:r>
              <a:rPr lang="en-US" dirty="0" smtClean="0">
                <a:latin typeface="Times New Roman" pitchFamily="18" charset="0"/>
                <a:cs typeface="Times New Roman" pitchFamily="18" charset="0"/>
              </a:rPr>
              <a:t>(7280), 222-225.</a:t>
            </a:r>
          </a:p>
          <a:p>
            <a:r>
              <a:rPr lang="en-US" dirty="0" smtClean="0">
                <a:latin typeface="Times New Roman" pitchFamily="18" charset="0"/>
                <a:cs typeface="Times New Roman" pitchFamily="18" charset="0"/>
              </a:rPr>
              <a:t>Davis, K. (1989). National health insurance: a proposal. </a:t>
            </a:r>
            <a:r>
              <a:rPr lang="en-US" i="1" dirty="0" smtClean="0">
                <a:latin typeface="Times New Roman" pitchFamily="18" charset="0"/>
                <a:cs typeface="Times New Roman" pitchFamily="18" charset="0"/>
              </a:rPr>
              <a:t>The American economic review</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79</a:t>
            </a:r>
            <a:r>
              <a:rPr lang="en-US" dirty="0" smtClean="0">
                <a:latin typeface="Times New Roman" pitchFamily="18" charset="0"/>
                <a:cs typeface="Times New Roman" pitchFamily="18" charset="0"/>
              </a:rPr>
              <a:t>(2), 349-352.</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310</TotalTime>
  <Words>2435</Words>
  <Application>Microsoft Office PowerPoint</Application>
  <PresentationFormat>On-screen Show (4:3)</PresentationFormat>
  <Paragraphs>92</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Module</vt:lpstr>
      <vt:lpstr>PUBLIC POLICY</vt:lpstr>
      <vt:lpstr>Primary Organizational </vt:lpstr>
      <vt:lpstr>Institutional Players </vt:lpstr>
      <vt:lpstr>Key Interest Groups </vt:lpstr>
      <vt:lpstr>Present Pressing Issues </vt:lpstr>
      <vt:lpstr>Major Policy Proposals </vt:lpstr>
      <vt:lpstr>Public Health Responsibility </vt:lpstr>
      <vt:lpstr>Trends in Public Health</vt:lpstr>
      <vt:lpstr>Challenges in Public Health</vt:lpstr>
      <vt:lpstr>Opportunities in Public Health</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dc:title>
  <dc:creator>Windows User</dc:creator>
  <cp:lastModifiedBy>VINNY</cp:lastModifiedBy>
  <cp:revision>156</cp:revision>
  <dcterms:created xsi:type="dcterms:W3CDTF">2020-09-24T06:56:04Z</dcterms:created>
  <dcterms:modified xsi:type="dcterms:W3CDTF">2020-09-24T14:41:04Z</dcterms:modified>
</cp:coreProperties>
</file>